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2" r:id="rId2"/>
    <p:sldId id="388" r:id="rId3"/>
    <p:sldId id="400" r:id="rId4"/>
    <p:sldId id="401" r:id="rId5"/>
    <p:sldId id="402" r:id="rId6"/>
    <p:sldId id="403" r:id="rId7"/>
    <p:sldId id="404" r:id="rId8"/>
    <p:sldId id="378" r:id="rId9"/>
    <p:sldId id="385" r:id="rId10"/>
    <p:sldId id="379" r:id="rId11"/>
    <p:sldId id="380" r:id="rId12"/>
    <p:sldId id="381" r:id="rId13"/>
    <p:sldId id="382" r:id="rId14"/>
    <p:sldId id="383" r:id="rId15"/>
    <p:sldId id="384" r:id="rId16"/>
    <p:sldId id="399" r:id="rId17"/>
    <p:sldId id="409" r:id="rId18"/>
    <p:sldId id="410" r:id="rId19"/>
    <p:sldId id="411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33CC"/>
    <a:srgbClr val="0000CC"/>
    <a:srgbClr val="FFFF99"/>
    <a:srgbClr val="FF99FF"/>
    <a:srgbClr val="FFFFCC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75" autoAdjust="0"/>
    <p:restoredTop sz="94982" autoAdjust="0"/>
  </p:normalViewPr>
  <p:slideViewPr>
    <p:cSldViewPr>
      <p:cViewPr>
        <p:scale>
          <a:sx n="120" d="100"/>
          <a:sy n="120" d="100"/>
        </p:scale>
        <p:origin x="-402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26108F-75C1-45AC-88CB-7026AF4B404D}" type="datetimeFigureOut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815C9E-A2AD-476A-A9A3-3B12D665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8BF163-2130-485B-956E-22C61C96DDB3}" type="datetimeFigureOut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2E9C25-F9E1-4CF4-A4EC-572036751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7411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BE0EE-20C5-421B-B370-2497C16CE73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8675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27ADC-9AB8-4B6D-AA8D-D4E99FA8E0D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F613-62E0-4AB7-AA40-2FEB3F02A74C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F06F-A0D5-4F96-82BA-BED358F0D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24AD-6A1A-4969-A6D2-8DDB999A8067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23EF-67B7-4256-9F09-957B09C8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7EF0-C1DC-418D-985B-D5AC5B0F875E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9020-3E84-4F1D-9135-F4E9F5069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t3.gstatic.com/images?q=tbn:ANd9GcTWxxKjH5OwrEikDoTLeopLHgG6qZbUNJKy9EPvuapeBUfKPTt1APxKxYZ6F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732463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3" descr="spd_20080503105202_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6463" y="5915025"/>
            <a:ext cx="1223962" cy="63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1pPr>
            <a:lvl2pPr>
              <a:defRPr sz="28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2pPr>
            <a:lvl3pPr>
              <a:defRPr sz="24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3pPr>
            <a:lvl4pPr>
              <a:defRPr sz="20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4pPr>
            <a:lvl5pPr>
              <a:defRPr sz="20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1pPr>
          </a:lstStyle>
          <a:p>
            <a:pPr>
              <a:defRPr/>
            </a:pPr>
            <a:fld id="{1192B043-4CBC-4946-B74B-38874D9BA32B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TH SarabunPSK" pitchFamily="34" charset="-34"/>
                <a:ea typeface="Tahoma" pitchFamily="34" charset="0"/>
                <a:cs typeface="TH SarabunPSK" pitchFamily="34" charset="-34"/>
              </a:defRPr>
            </a:lvl1pPr>
          </a:lstStyle>
          <a:p>
            <a:pPr>
              <a:defRPr/>
            </a:pPr>
            <a:fld id="{A846105D-5E28-479B-89CA-FA203EDCA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B05B-286D-4043-9C46-C75FC10DEC8F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C1DE-2706-4403-91DC-7BBE8C6F8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44E9-C41D-4C2A-A0FC-4D94F0E542FA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D77F-9E5E-4EE7-8674-1CF9DCC2E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16DA-569C-4140-9FD9-AFDE806A29D9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4091-8DC3-43D7-85F6-C7501B52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2A96-BBE6-433C-8447-25E27BE83E26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FE351-B4FD-4D49-9264-59E8A2D21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t3.gstatic.com/images?q=tbn:ANd9GcTWxxKjH5OwrEikDoTLeopLHgG6qZbUNJKy9EPvuapeBUfKPTt1APxKxYZ6F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732463"/>
            <a:ext cx="93186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รูปภาพ 3" descr="spd_20080503105202_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7738" y="5949950"/>
            <a:ext cx="1420812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E2DB-DF40-4CD3-95F8-E8C1A893004B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69ED-67D1-40D9-94B4-A715059EA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3373-0BE9-4134-9AA6-D74C06F6A003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B20B-7C99-41F6-BF23-55134CAD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BE35-B7AE-4BC7-830A-C1588B2166B5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079C-BAC4-4047-A1AD-5520FED1B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A6210-63F7-458C-824A-00EE9ECAACD0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9285C-FB42-438D-BEE5-81D39603C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963612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000" dirty="0" smtClean="0">
                <a:solidFill>
                  <a:schemeClr val="bg1"/>
                </a:solidFill>
              </a:rPr>
              <a:t>ที่มา </a:t>
            </a:r>
            <a:r>
              <a:rPr lang="en-US" sz="3000" dirty="0" smtClean="0">
                <a:solidFill>
                  <a:schemeClr val="bg1"/>
                </a:solidFill>
              </a:rPr>
              <a:t>: </a:t>
            </a:r>
            <a:r>
              <a:rPr lang="th-TH" sz="3000" dirty="0" smtClean="0">
                <a:solidFill>
                  <a:schemeClr val="bg1"/>
                </a:solidFill>
              </a:rPr>
              <a:t> นโยบายรัฐบาล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th-TH" sz="3000" dirty="0" smtClean="0">
                <a:solidFill>
                  <a:schemeClr val="bg1"/>
                </a:solidFill>
              </a:rPr>
              <a:t>และมติคณะกรรมการหลักประกันสุขภาพแห่งชาติ</a:t>
            </a:r>
            <a:r>
              <a:rPr lang="th-TH" sz="3200" dirty="0" smtClean="0">
                <a:solidFill>
                  <a:schemeClr val="bg1"/>
                </a:solidFill>
              </a:rPr>
              <a:t>     </a:t>
            </a:r>
            <a:br>
              <a:rPr lang="th-TH" sz="3200" dirty="0" smtClean="0">
                <a:solidFill>
                  <a:schemeClr val="bg1"/>
                </a:solidFill>
              </a:rPr>
            </a:br>
            <a:r>
              <a:rPr lang="th-TH" sz="3200" dirty="0" smtClean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th-TH" sz="2400" dirty="0" smtClean="0">
                <a:solidFill>
                  <a:schemeClr val="bg1"/>
                </a:solidFill>
              </a:rPr>
              <a:t>เมื่อ </a:t>
            </a: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th-TH" sz="2400" dirty="0" smtClean="0">
                <a:solidFill>
                  <a:schemeClr val="bg1"/>
                </a:solidFill>
              </a:rPr>
              <a:t> กรกฎาคม </a:t>
            </a:r>
            <a:r>
              <a:rPr lang="en-US" sz="2400" dirty="0" smtClean="0">
                <a:solidFill>
                  <a:schemeClr val="bg1"/>
                </a:solidFill>
              </a:rPr>
              <a:t>2555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535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thaiDist">
              <a:buFont typeface="Arial" charset="0"/>
              <a:buNone/>
              <a:defRPr/>
            </a:pPr>
            <a:r>
              <a:rPr lang="en-US" sz="2600" dirty="0" smtClean="0"/>
              <a:t>1. </a:t>
            </a:r>
            <a:r>
              <a:rPr lang="th-TH" sz="2600" dirty="0" smtClean="0"/>
              <a:t> เห็นชอบการดำเนินงานตามนโยบายการร่วมจ่ายค่าบริการ </a:t>
            </a:r>
            <a:r>
              <a:rPr lang="en-US" sz="2600" dirty="0" smtClean="0"/>
              <a:t>30</a:t>
            </a:r>
            <a:r>
              <a:rPr lang="th-TH" sz="2600" dirty="0" smtClean="0"/>
              <a:t> บาทต่อครั้งที่ได้รับบริการรักษาพยาบาลจนสิ้นสุดและได้รับยา โดยดำเนินการในโรงพยาบาลระดับโรงพยาบาลชุมชนขึ้นไปพร้อมกันทั่ว</a:t>
            </a:r>
            <a:r>
              <a:rPr lang="th-TH" sz="2600" smtClean="0"/>
              <a:t>ประเทศ ทั้งนี้ </a:t>
            </a:r>
            <a:r>
              <a:rPr lang="th-TH" sz="2600" dirty="0" smtClean="0"/>
              <a:t>ตั้งแต่วันที่ </a:t>
            </a:r>
            <a:r>
              <a:rPr lang="en-US" sz="2600" dirty="0" smtClean="0"/>
              <a:t>1 </a:t>
            </a:r>
            <a:r>
              <a:rPr lang="th-TH" sz="2600" dirty="0" smtClean="0"/>
              <a:t>กันยายน </a:t>
            </a:r>
            <a:r>
              <a:rPr lang="en-US" sz="2600" dirty="0" smtClean="0"/>
              <a:t>2555 </a:t>
            </a:r>
            <a:r>
              <a:rPr lang="th-TH" sz="2600" dirty="0" smtClean="0"/>
              <a:t>เป็นต้นไป</a:t>
            </a:r>
            <a:endParaRPr lang="en-US" sz="2600" dirty="0" smtClean="0"/>
          </a:p>
          <a:p>
            <a:pPr algn="thaiDist">
              <a:buFont typeface="Arial" charset="0"/>
              <a:buNone/>
              <a:defRPr/>
            </a:pPr>
            <a:r>
              <a:rPr lang="en-US" sz="2600" dirty="0" smtClean="0"/>
              <a:t>2. </a:t>
            </a:r>
            <a:r>
              <a:rPr lang="th-TH" sz="2600" dirty="0" smtClean="0"/>
              <a:t>มอบ สปสช. ประสานกระทรวงสาธารณสุข เพื่อดำเนินการดังนี้</a:t>
            </a:r>
            <a:endParaRPr lang="en-US" sz="2600" dirty="0" smtClean="0"/>
          </a:p>
          <a:p>
            <a:pPr algn="thaiDist">
              <a:buFont typeface="Arial" charset="0"/>
              <a:buNone/>
              <a:defRPr/>
            </a:pPr>
            <a:r>
              <a:rPr lang="th-TH" sz="2400" dirty="0" smtClean="0"/>
              <a:t>	</a:t>
            </a:r>
            <a:r>
              <a:rPr lang="en-US" sz="2400" dirty="0" smtClean="0"/>
              <a:t>2</a:t>
            </a:r>
            <a:r>
              <a:rPr lang="th-TH" sz="2400" dirty="0" smtClean="0"/>
              <a:t>.</a:t>
            </a:r>
            <a:r>
              <a:rPr lang="en-US" sz="2400" dirty="0" smtClean="0"/>
              <a:t>1</a:t>
            </a:r>
            <a:r>
              <a:rPr lang="th-TH" sz="2400" dirty="0" smtClean="0"/>
              <a:t>  ทบทวนประกาศกระทรวงสาธารณสุข เรื่องบุคคลที่สมควรได้รับยกเว้นการร่วมจ่ายค่าบริการ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30</a:t>
            </a:r>
            <a:r>
              <a:rPr lang="th-TH" sz="2400" dirty="0" smtClean="0"/>
              <a:t> บาท ให้สมบูรณ์และเป็นปัจจุบัน</a:t>
            </a:r>
            <a:endParaRPr lang="en-US" sz="2400" dirty="0" smtClean="0"/>
          </a:p>
          <a:p>
            <a:pPr algn="thaiDist">
              <a:buFont typeface="Arial" charset="0"/>
              <a:buNone/>
              <a:defRPr/>
            </a:pPr>
            <a:r>
              <a:rPr lang="th-TH" sz="2400" dirty="0" smtClean="0"/>
              <a:t>     </a:t>
            </a:r>
            <a:r>
              <a:rPr lang="en-US" sz="2400" dirty="0" smtClean="0"/>
              <a:t>2</a:t>
            </a:r>
            <a:r>
              <a:rPr lang="th-TH" sz="2400" dirty="0" smtClean="0"/>
              <a:t>.</a:t>
            </a:r>
            <a:r>
              <a:rPr lang="en-US" sz="2400" dirty="0" smtClean="0"/>
              <a:t>2</a:t>
            </a:r>
            <a:r>
              <a:rPr lang="th-TH" sz="2400" dirty="0" smtClean="0"/>
              <a:t>  ประชาสัมพันธ์ เผยแพร่ความรู้ ข้อมูลด้านสิทธิ หน้าที่ และอื่นๆที่เกี่ยวข้อง</a:t>
            </a:r>
            <a:r>
              <a:rPr lang="en-US" sz="2400" dirty="0" smtClean="0"/>
              <a:t> </a:t>
            </a:r>
            <a:r>
              <a:rPr lang="th-TH" sz="2400" dirty="0" smtClean="0"/>
              <a:t>เพื่อให้เกิด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th-TH" sz="2400" dirty="0" smtClean="0"/>
              <a:t>ความเข้าใจอย่างทั่วถึงทั้งผู้ให้บริการและประชาชน </a:t>
            </a:r>
            <a:endParaRPr lang="en-US" sz="2400" dirty="0" smtClean="0"/>
          </a:p>
          <a:p>
            <a:pPr algn="thaiDist">
              <a:buFont typeface="Arial" charset="0"/>
              <a:buNone/>
              <a:defRPr/>
            </a:pPr>
            <a:r>
              <a:rPr lang="en-US" sz="2600" dirty="0" smtClean="0"/>
              <a:t>3</a:t>
            </a:r>
            <a:r>
              <a:rPr lang="th-TH" sz="2600" dirty="0" smtClean="0"/>
              <a:t>.  มอบ สปสช.ติดตามผลการดำเนินงานตามนโยบายการร่วมจ่ายค่าบริการ </a:t>
            </a:r>
            <a:r>
              <a:rPr lang="en-US" sz="2600" dirty="0" smtClean="0"/>
              <a:t>30</a:t>
            </a:r>
            <a:r>
              <a:rPr lang="th-TH" sz="2600" dirty="0" smtClean="0"/>
              <a:t> บาทต่อครั้งที่ได้รับบริการ และนำเสนอคณะกรรมการเพื่อพิจารณาต่อไป</a:t>
            </a:r>
            <a:endParaRPr lang="en-US" sz="2600" dirty="0" smtClean="0"/>
          </a:p>
          <a:p>
            <a:pPr marL="0" indent="0" algn="thaiDist">
              <a:buFont typeface="Arial" charset="0"/>
              <a:buNone/>
              <a:defRPr/>
            </a:pPr>
            <a:endParaRPr lang="en-US" sz="2400" dirty="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A0C47-20FE-4257-838A-33026C9EC3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600" dirty="0" smtClean="0"/>
              <a:t>บุคคลผู้ยากไร้ หรือบุคคลอื่นที่รัฐมนตรีว่าการกระทรวงสาธารณสุขประกาศกำหนด ประกอบด้วย</a:t>
            </a:r>
            <a:endParaRPr lang="en-US" sz="3600" dirty="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arenR"/>
              <a:defRPr/>
            </a:pPr>
            <a:r>
              <a:rPr lang="th-TH" sz="2800" dirty="0" smtClean="0">
                <a:solidFill>
                  <a:srgbClr val="002060"/>
                </a:solidFill>
              </a:rPr>
              <a:t>ผู้มีรายได้น้อย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th-TH" sz="2800" dirty="0" smtClean="0">
                <a:solidFill>
                  <a:srgbClr val="002060"/>
                </a:solidFill>
              </a:rPr>
              <a:t>ตามระเบียบสำนักนายกรัฐมนตรีว่าด้วยสวัสดิการประชาชนด้านการรักษาพยาบาล พ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r>
              <a:rPr lang="th-TH" sz="2800" dirty="0" smtClean="0">
                <a:solidFill>
                  <a:srgbClr val="002060"/>
                </a:solidFill>
              </a:rPr>
              <a:t>ศ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r>
              <a:rPr lang="th-TH" sz="2800" dirty="0" smtClean="0">
                <a:solidFill>
                  <a:srgbClr val="002060"/>
                </a:solidFill>
              </a:rPr>
              <a:t>๒๕๓๗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arenR"/>
              <a:defRPr/>
            </a:pPr>
            <a:r>
              <a:rPr lang="th-TH" sz="2800" dirty="0" smtClean="0">
                <a:solidFill>
                  <a:srgbClr val="002060"/>
                </a:solidFill>
              </a:rPr>
              <a:t>ผู้นำชุมชน ได้แก่ กำนัน สารวัตรกำนัน ผู้ใหญ่บ้าน ผู้ช่วยผู้ใหญ่บ้าน และแพทย์ประจำตำบล และบุคคลในครอบครัว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arenR"/>
              <a:defRPr/>
            </a:pPr>
            <a:r>
              <a:rPr lang="th-TH" sz="2800" dirty="0" smtClean="0">
                <a:solidFill>
                  <a:srgbClr val="002060"/>
                </a:solidFill>
              </a:rPr>
              <a:t>อาสาสมัครสาธารณสุขประจำหมู่บ้าน 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th-TH" sz="2800" dirty="0" err="1" smtClean="0">
                <a:solidFill>
                  <a:srgbClr val="002060"/>
                </a:solidFill>
              </a:rPr>
              <a:t>อสม</a:t>
            </a:r>
            <a:r>
              <a:rPr lang="en-US" sz="2800" dirty="0" smtClean="0">
                <a:solidFill>
                  <a:srgbClr val="002060"/>
                </a:solidFill>
              </a:rPr>
              <a:t>.)</a:t>
            </a:r>
            <a:r>
              <a:rPr lang="th-TH" sz="2800" dirty="0" smtClean="0">
                <a:solidFill>
                  <a:srgbClr val="002060"/>
                </a:solidFill>
              </a:rPr>
              <a:t> อาสาสมัครสาธารณสุขกรุงเทพมหานคร และบุคคลในครอบครัว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arenR"/>
              <a:defRPr/>
            </a:pPr>
            <a:r>
              <a:rPr lang="th-TH" sz="2800" dirty="0" smtClean="0">
                <a:solidFill>
                  <a:srgbClr val="002060"/>
                </a:solidFill>
              </a:rPr>
              <a:t>ผู้ที่มีอายุเกินกว่า ๖๐ ปีบริบูรณ์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arenR"/>
              <a:defRPr/>
            </a:pPr>
            <a:r>
              <a:rPr lang="th-TH" sz="2800" dirty="0" smtClean="0">
                <a:solidFill>
                  <a:srgbClr val="002060"/>
                </a:solidFill>
              </a:rPr>
              <a:t>เด็กอายุไม่เกิน ๑๒ ปีบริบูรณ์</a:t>
            </a:r>
            <a:endParaRPr lang="en-US" sz="2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0DF11-B245-41EE-BB5A-B7DBBF8ED3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600" dirty="0" smtClean="0"/>
              <a:t>บุคคลผู้ยากไร้ หรือบุคคลอื่นที่รัฐมนตรีว่าการกระทรวงสาธารณสุขประกาศกำหนด ประกอบด้วย</a:t>
            </a:r>
            <a:endParaRPr lang="en-US" sz="3600" dirty="0" smtClean="0"/>
          </a:p>
        </p:txBody>
      </p:sp>
      <p:sp>
        <p:nvSpPr>
          <p:cNvPr id="27650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๖</a:t>
            </a:r>
            <a:r>
              <a:rPr lang="en-US" sz="2800" smtClean="0">
                <a:solidFill>
                  <a:srgbClr val="002060"/>
                </a:solidFill>
              </a:rPr>
              <a:t>)  </a:t>
            </a:r>
            <a:r>
              <a:rPr lang="th-TH" sz="2800" smtClean="0">
                <a:solidFill>
                  <a:srgbClr val="002060"/>
                </a:solidFill>
              </a:rPr>
              <a:t>คนพิการตามกฎหมายว่าด้วยการส่งเสริมและพัฒนาคุณภาพชีวิตคนพิการ ทั้งนี้</a:t>
            </a:r>
            <a:r>
              <a:rPr lang="en-US" sz="2800" smtClean="0">
                <a:solidFill>
                  <a:srgbClr val="002060"/>
                </a:solidFill>
              </a:rPr>
              <a:t> </a:t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</a:t>
            </a:r>
            <a:r>
              <a:rPr lang="th-TH" sz="2800" smtClean="0">
                <a:solidFill>
                  <a:srgbClr val="002060"/>
                </a:solidFill>
              </a:rPr>
              <a:t>จะมีบัตรประจำตัวคนพิการหรือไม่ก็ตาม</a:t>
            </a: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๗</a:t>
            </a:r>
            <a:r>
              <a:rPr lang="en-US" sz="2800" smtClean="0">
                <a:solidFill>
                  <a:srgbClr val="002060"/>
                </a:solidFill>
              </a:rPr>
              <a:t>)  </a:t>
            </a:r>
            <a:r>
              <a:rPr lang="th-TH" sz="2800" smtClean="0">
                <a:solidFill>
                  <a:srgbClr val="002060"/>
                </a:solidFill>
              </a:rPr>
              <a:t>พระภิกษุ สามเณร แม่ชี นักบวช นักพรต และผู้นำศาสนาอิสลามที่มีหนังสือ</a:t>
            </a:r>
            <a:r>
              <a:rPr lang="en-US" sz="2800" smtClean="0">
                <a:solidFill>
                  <a:srgbClr val="002060"/>
                </a:solidFill>
              </a:rPr>
              <a:t> </a:t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</a:t>
            </a:r>
            <a:r>
              <a:rPr lang="th-TH" sz="2800" smtClean="0">
                <a:solidFill>
                  <a:srgbClr val="002060"/>
                </a:solidFill>
              </a:rPr>
              <a:t>รับรอง และบุคคลในครอบครัวของผู้นำศาสนาอิสลาม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๘</a:t>
            </a:r>
            <a:r>
              <a:rPr lang="en-US" sz="2800" smtClean="0">
                <a:solidFill>
                  <a:srgbClr val="002060"/>
                </a:solidFill>
              </a:rPr>
              <a:t>)  </a:t>
            </a:r>
            <a:r>
              <a:rPr lang="th-TH" sz="2800" smtClean="0">
                <a:solidFill>
                  <a:srgbClr val="002060"/>
                </a:solidFill>
              </a:rPr>
              <a:t>ทหารผ่านศึกทุกระดับชั้น ที่มีบัตรทหารผ่านศึก และบุคคลในครอบครัว รวมถึง</a:t>
            </a:r>
            <a:r>
              <a:rPr lang="en-US" sz="2800" smtClean="0">
                <a:solidFill>
                  <a:srgbClr val="002060"/>
                </a:solidFill>
              </a:rPr>
              <a:t>         </a:t>
            </a:r>
            <a:r>
              <a:rPr lang="th-TH" sz="2800" smtClean="0">
                <a:solidFill>
                  <a:srgbClr val="002060"/>
                </a:solidFill>
              </a:rPr>
              <a:t>ผู้ได้รับพระราชทานเหรียญชัยสมรภูมิและทายาท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๙</a:t>
            </a:r>
            <a:r>
              <a:rPr lang="en-US" sz="2800" smtClean="0">
                <a:solidFill>
                  <a:srgbClr val="002060"/>
                </a:solidFill>
              </a:rPr>
              <a:t>)  </a:t>
            </a:r>
            <a:r>
              <a:rPr lang="th-TH" sz="2800" smtClean="0">
                <a:solidFill>
                  <a:srgbClr val="002060"/>
                </a:solidFill>
              </a:rPr>
              <a:t>นักเรียนไม่เกินชั้นมัธยมศึกษาตอนต้น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๑๐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นักเรียนทหารและทหารเกณฑ์ 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/>
            <a:endParaRPr lang="en-US" sz="2800" smtClean="0">
              <a:solidFill>
                <a:srgbClr val="00206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30EF-2E1C-4970-96A3-394FA8448E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ชื่อเรื่อง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600" dirty="0" smtClean="0"/>
              <a:t>บุคคลผู้ยากไร้ หรือบุคคลอื่นที่รัฐมนตรีว่าการกระทรวงสาธารณสุขประกาศกำหนด ประกอบด้วย</a:t>
            </a:r>
            <a:endParaRPr lang="en-US" sz="3600" dirty="0" smtClean="0"/>
          </a:p>
        </p:txBody>
      </p:sp>
      <p:sp>
        <p:nvSpPr>
          <p:cNvPr id="2969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๑๑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ผู้ได้รับพระราชทานเหรียญงานพระราชสงครามในทวีปยุโรปและบุคคลใน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th-TH" sz="2800" smtClean="0">
                <a:solidFill>
                  <a:srgbClr val="002060"/>
                </a:solidFill>
              </a:rPr>
              <a:t>ครอบครัว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๑๒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อาสาสมัครมาเลเรีย ตามโครงการของกระทรวงสาธารณสุข และบุคคลใน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th-TH" sz="2800" smtClean="0">
                <a:solidFill>
                  <a:srgbClr val="002060"/>
                </a:solidFill>
              </a:rPr>
              <a:t>ครอบครัว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๑๓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ช่างสุขภัณฑ์หมู่บ้านตามโครงการของกรมอนามัยและบุคคลในครอบครัว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๑๔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ผู้บริหารโรงเรียน และครูของโรงเรียนเอกชนที่สอนศาสนาอิสลามควบคู่กับวิชา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th-TH" sz="2800" smtClean="0">
                <a:solidFill>
                  <a:srgbClr val="002060"/>
                </a:solidFill>
              </a:rPr>
              <a:t>สามัญหรือวิชาชีพ และบุคคลในครอบครัว ในเขตจังหวัดปัตตานี ยะลา 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th-TH" sz="2800" smtClean="0">
                <a:solidFill>
                  <a:srgbClr val="002060"/>
                </a:solidFill>
              </a:rPr>
              <a:t>นราธิวาส สตูล สงขลา พัทลุง นครศรีธรรมราช ระนอง กระบี่ พังงา และภูเก็ต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๑๕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ผู้ได้รับพระราชทานเหรียญราชการชายแดน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800" smtClean="0">
              <a:solidFill>
                <a:srgbClr val="00206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7D3B0-9B97-4593-B80D-534236F485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ชื่อเรื่อง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68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600" dirty="0" smtClean="0"/>
              <a:t>บุคคลผู้ยากไร้ หรือบุคคลอื่นที่รัฐมนตรีว่าการกระทรวงสาธารณสุขประกาศกำหนด ประกอบด้วย</a:t>
            </a:r>
            <a:endParaRPr lang="en-US" sz="3600" dirty="0" smtClean="0"/>
          </a:p>
        </p:txBody>
      </p:sp>
      <p:sp>
        <p:nvSpPr>
          <p:cNvPr id="30722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๑๖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ผู้ได้รับพระราชทานเหรียญพิทักษ์เสรีชน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๑๗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สมาชิกผู้บริจาคโลหิตของสภากาชาดไทย ซึ่งมีหนังสือรับรองว่าได้บริจาคโลหิต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th-TH" sz="2800" smtClean="0">
                <a:solidFill>
                  <a:srgbClr val="002060"/>
                </a:solidFill>
              </a:rPr>
              <a:t>ตั้งแต่ ๑๘ ครั้งขึ้นไป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๑๘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หมออาสาหมู่บ้านตามโครงการกระทรวงกลาโหม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๑๙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อาสาสมัครคุมประพฤติ กระทรวงยุติธรรม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๒๐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อาสาสมัครทหารพรานในสังกัดกองทัพบก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๒๑</a:t>
            </a:r>
            <a:r>
              <a:rPr lang="en-US" sz="2800" smtClean="0">
                <a:solidFill>
                  <a:srgbClr val="002060"/>
                </a:solidFill>
              </a:rPr>
              <a:t>) </a:t>
            </a:r>
            <a:r>
              <a:rPr lang="th-TH" sz="2800" smtClean="0">
                <a:solidFill>
                  <a:srgbClr val="002060"/>
                </a:solidFill>
              </a:rPr>
              <a:t>บุคคลที่แสดงความประสงค์ไม่จ่ายค่าบริการ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002060"/>
                </a:solidFill>
              </a:rPr>
              <a:t>            </a:t>
            </a:r>
            <a:r>
              <a:rPr lang="th-TH" sz="2800" smtClean="0">
                <a:solidFill>
                  <a:srgbClr val="002060"/>
                </a:solidFill>
              </a:rPr>
              <a:t>ทั้งนี้ บุคคลในครอบครัวหมายถึง บิดามารดา คู่สมรส และบุตรโดยชอบด้วย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th-TH" sz="2800" smtClean="0">
                <a:solidFill>
                  <a:srgbClr val="002060"/>
                </a:solidFill>
              </a:rPr>
              <a:t>กฎหมายที่ยังไม่บรรลุนิติภาวะของผู้มีสิทธิตามพระราชบัญญัติหลักประกันสุขภาพฯ</a:t>
            </a:r>
            <a:endParaRPr lang="en-US" sz="28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800" smtClean="0">
              <a:solidFill>
                <a:srgbClr val="002060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32368-BF67-4876-9FDC-04C86929B7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h-TH" sz="4000" dirty="0" smtClean="0">
                <a:solidFill>
                  <a:schemeClr val="bg1"/>
                </a:solidFill>
              </a:rPr>
              <a:t>แผนการสื่อสารประชาสัมพันธ์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th-TH" sz="4000" dirty="0" smtClean="0">
                <a:solidFill>
                  <a:schemeClr val="bg1"/>
                </a:solidFill>
              </a:rPr>
              <a:t>ระหว่าง ๑๕ สิงหาคม </a:t>
            </a:r>
            <a:r>
              <a:rPr lang="en-US" sz="4000" dirty="0" smtClean="0">
                <a:solidFill>
                  <a:schemeClr val="bg1"/>
                </a:solidFill>
              </a:rPr>
              <a:t>–</a:t>
            </a:r>
            <a:r>
              <a:rPr lang="th-TH" sz="4000" dirty="0" smtClean="0">
                <a:solidFill>
                  <a:schemeClr val="bg1"/>
                </a:solidFill>
              </a:rPr>
              <a:t> ๓๐ กันยายน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th-TH" sz="4000" dirty="0" smtClean="0">
                <a:solidFill>
                  <a:schemeClr val="bg1"/>
                </a:solidFill>
              </a:rPr>
              <a:t>๒๕๕๕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1746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4319587"/>
          </a:xfrm>
        </p:spPr>
        <p:txBody>
          <a:bodyPr/>
          <a:lstStyle/>
          <a:p>
            <a:pPr eaLnBrk="1" hangingPunct="1"/>
            <a:r>
              <a:rPr lang="th-TH" smtClean="0"/>
              <a:t>บูรณาการงานประชาสัมพันธ์ สปสช. ร่วมกับกระทรวงสาธารณสุข ภายในสัปดาห์แรกของเดือนสิงหาคม ๒๕๕๕</a:t>
            </a:r>
            <a:endParaRPr lang="en-US" smtClean="0"/>
          </a:p>
          <a:p>
            <a:pPr eaLnBrk="1" hangingPunct="1"/>
            <a:r>
              <a:rPr lang="th-TH" smtClean="0"/>
              <a:t>กระทรวงสาธารณสุข จัดประชุมชี้แจงสำนักงานสาธารณสุขจังหวัด และโรงพยาบาล รวมทั้ง การแถลงข่าวสื่อมวลชน</a:t>
            </a:r>
            <a:endParaRPr lang="en-US" smtClean="0"/>
          </a:p>
          <a:p>
            <a:pPr eaLnBrk="1" hangingPunct="1"/>
            <a:r>
              <a:rPr lang="th-TH" smtClean="0"/>
              <a:t>ติดป้ายประกาศที่หน่วยบริการ</a:t>
            </a:r>
            <a:r>
              <a:rPr lang="en-US" smtClean="0"/>
              <a:t>/</a:t>
            </a:r>
            <a:r>
              <a:rPr lang="th-TH" smtClean="0"/>
              <a:t>โรงพยาบาลทุกแห่ง</a:t>
            </a:r>
            <a:endParaRPr lang="en-US" smtClean="0"/>
          </a:p>
          <a:p>
            <a:pPr eaLnBrk="1" hangingPunct="1"/>
            <a:r>
              <a:rPr lang="th-TH" smtClean="0"/>
              <a:t>บูรณาการเว๊ปไซด์ทุกกรมกอง และสื่อสารทาง </a:t>
            </a:r>
            <a:r>
              <a:rPr lang="en-US" smtClean="0"/>
              <a:t>Social media</a:t>
            </a:r>
            <a:endParaRPr lang="th-TH" smtClean="0"/>
          </a:p>
          <a:p>
            <a:pPr eaLnBrk="1" hangingPunct="1"/>
            <a:r>
              <a:rPr lang="th-TH" smtClean="0"/>
              <a:t>สื่อโทรทัศน์ ได้แก่ รายการสกู๊ปข่าว สปสช. ทางช่อง ๗ รายการคุณภาพบริการ รพ.สต. ทางช่อง ๓  </a:t>
            </a:r>
            <a:endParaRPr lang="en-US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259FD-0623-4FB2-85DA-08DA576A09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h-TH" sz="4000" dirty="0" smtClean="0">
                <a:solidFill>
                  <a:schemeClr val="bg1"/>
                </a:solidFill>
              </a:rPr>
              <a:t>แผนการสื่อสารประชาสัมพันธ์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th-TH" sz="4000" dirty="0" smtClean="0">
                <a:solidFill>
                  <a:schemeClr val="bg1"/>
                </a:solidFill>
              </a:rPr>
              <a:t>ระหว่าง ๑๕ สิงหาคม </a:t>
            </a:r>
            <a:r>
              <a:rPr lang="en-US" sz="4000" dirty="0" smtClean="0">
                <a:solidFill>
                  <a:schemeClr val="bg1"/>
                </a:solidFill>
              </a:rPr>
              <a:t>–</a:t>
            </a:r>
            <a:r>
              <a:rPr lang="th-TH" sz="4000" dirty="0" smtClean="0">
                <a:solidFill>
                  <a:schemeClr val="bg1"/>
                </a:solidFill>
              </a:rPr>
              <a:t> ๓๐ กันยายน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th-TH" sz="4000" dirty="0" smtClean="0">
                <a:solidFill>
                  <a:schemeClr val="bg1"/>
                </a:solidFill>
              </a:rPr>
              <a:t>๒๕๕๕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2770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84775"/>
          </a:xfrm>
        </p:spPr>
        <p:txBody>
          <a:bodyPr/>
          <a:lstStyle/>
          <a:p>
            <a:pPr eaLnBrk="1" hangingPunct="1"/>
            <a:r>
              <a:rPr lang="th-TH" sz="3000" smtClean="0"/>
              <a:t>สื่อวิทยุกรมประชาสัมพันธ์</a:t>
            </a:r>
          </a:p>
          <a:p>
            <a:pPr eaLnBrk="1" hangingPunct="1"/>
            <a:r>
              <a:rPr lang="th-TH" sz="3000" smtClean="0"/>
              <a:t>สื่อสารนโยบาย ผ่านรายการ </a:t>
            </a:r>
            <a:r>
              <a:rPr lang="en-US" sz="3000" smtClean="0"/>
              <a:t>“</a:t>
            </a:r>
            <a:r>
              <a:rPr lang="th-TH" sz="3000" smtClean="0"/>
              <a:t>นายกพบประชาชน</a:t>
            </a:r>
            <a:r>
              <a:rPr lang="en-US" sz="3000" smtClean="0"/>
              <a:t>”</a:t>
            </a:r>
            <a:r>
              <a:rPr lang="th-TH" sz="3000" smtClean="0"/>
              <a:t> (สัปดาห์ที่ ๓ ของเดือนกันยายน)</a:t>
            </a:r>
            <a:endParaRPr lang="en-US" sz="3000" smtClean="0"/>
          </a:p>
          <a:p>
            <a:pPr eaLnBrk="1" hangingPunct="1"/>
            <a:r>
              <a:rPr lang="th-TH" sz="3000" smtClean="0"/>
              <a:t>เผยแพร่ข้อมูล / อบรม ให้แก่ อสม./ วิทยุชุมชน และเครือข่าย ปชส. ทั่วประเทศ</a:t>
            </a:r>
            <a:endParaRPr lang="en-US" sz="3000" smtClean="0"/>
          </a:p>
          <a:p>
            <a:pPr eaLnBrk="1" hangingPunct="1"/>
            <a:r>
              <a:rPr lang="th-TH" sz="3000" smtClean="0"/>
              <a:t>จัดทำสกู๊ปข่าว /สัมภาษณ์ น.ส.พ.ไทยรัฐ (หน้า ๕) /เดลินิวส์</a:t>
            </a:r>
          </a:p>
          <a:p>
            <a:pPr eaLnBrk="1" hangingPunct="1"/>
            <a:r>
              <a:rPr lang="th-TH" sz="3000" smtClean="0"/>
              <a:t>สปสช. จัดทำคู่มือบัตรทอง จำนวน ๓ ล้านเล่ม แจกผู้ลงทะเบียนรายใหม่โดยสนับสนุนให้หน่วยลงทะเบียนทั่วประเทศ</a:t>
            </a:r>
            <a:endParaRPr lang="en-US" sz="3000" smtClean="0"/>
          </a:p>
          <a:p>
            <a:pPr eaLnBrk="1" hangingPunct="1"/>
            <a:r>
              <a:rPr lang="th-TH" sz="3000" smtClean="0"/>
              <a:t>บริการ </a:t>
            </a:r>
            <a:r>
              <a:rPr lang="en-US" sz="3000" smtClean="0"/>
              <a:t>Call Center 1330 </a:t>
            </a:r>
            <a:r>
              <a:rPr lang="th-TH" sz="3000" smtClean="0"/>
              <a:t>/ ติดตาม </a:t>
            </a:r>
            <a:r>
              <a:rPr lang="en-US" sz="3000" smtClean="0"/>
              <a:t>Feed back </a:t>
            </a:r>
            <a:r>
              <a:rPr lang="th-TH" sz="3000" smtClean="0"/>
              <a:t>เพื่อปรับปรุงการสื่อสารประชาสัมพันธ์</a:t>
            </a:r>
            <a:endParaRPr lang="en-US" sz="3000" smtClean="0"/>
          </a:p>
          <a:p>
            <a:pPr eaLnBrk="1" hangingPunct="1">
              <a:buFont typeface="Arial" charset="0"/>
              <a:buNone/>
            </a:pPr>
            <a:endParaRPr lang="en-US" sz="300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FC325-802D-4BD1-84F2-675B6CE516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27588" y="115888"/>
            <a:ext cx="4065587" cy="608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ป้ายหน้าสถานบริการ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9563"/>
            <a:ext cx="9144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80BA5-A645-4ACA-9AEA-4A7BFA107F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134225" y="6288088"/>
            <a:ext cx="1928813" cy="49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โปสเตอร์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23063" y="6208713"/>
            <a:ext cx="2386012" cy="6064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แผ่นพับ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07975"/>
            <a:ext cx="82486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59563" y="6197600"/>
            <a:ext cx="2386012" cy="608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แผ่นพับ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333375"/>
            <a:ext cx="8239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79388" y="115888"/>
            <a:ext cx="8713787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“30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บาทยุคใหม่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ทศวรรษคุณภาพ ที่ประชาชนจะ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“เพิ่มสิทธิประโยชน์”</a:t>
            </a:r>
            <a:r>
              <a:rPr lang="en-US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rgbClr val="FFFF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07950" y="1557338"/>
          <a:ext cx="8929688" cy="417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059"/>
                <a:gridCol w="4648629"/>
              </a:tblGrid>
              <a:tr h="55113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นโยบายเดิม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ร่วมจ่าย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30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ยุคใหม่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27" marB="45727"/>
                </a:tc>
              </a:tr>
              <a:tr h="1912757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เจ็บป่วยฉุกเฉิน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ต้องไปใช้บริการที่หน่วยบริการในระบบของตน อาจต้องสำรองจ่าย 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ต้องจ่ายค่าใช้จ่ายส่วนเกินเอง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ถูกถามสิทธิ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เจ็บป่วยฉุกเฉินถึงแก่ชีวิต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ไม่ถูกถามสิทธิ ไม่ต้องสำรองจ่าย รับบริการที่ใดก็ได้ตามความจำเป็น อย่างเสมอภาคและมีมาตรฐานเดียวกัน (แสดงสิทธิด้วยบัตรประชาชนใบเดียว)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27" marB="45727"/>
                </a:tc>
              </a:tr>
              <a:tr h="1712820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ผู้ป่วยโรคร้ายแรง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โรคค่าใช้จ่ายสูง เช่น เอดส์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 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เอช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ไอวี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เข้าถึงบริการและรับบริการที่แตกต่างกันตามสิทธิ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เมื่อผู้ป่วยเปลี่ยนสิทธิ การรักษาอาจไม่ต่อเนื่อง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ผู้ป่วยเอดส์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เอดส์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ทุกคน ทุกสิทธิ รับการดูแลอย่างเท่าเทียมกัน การย้ายสิทธิหรือย้ายที่อยู่ ได้รับการบริการดูแลต่อเนื่อง ไม่ต้องเริ่มต้นใหม่เชื่อมข้อมูลด้วยระบบ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on-line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88837-2419-4357-AF03-0C2E660ECA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“30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บาทยุคใหม่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ทศวรรษคุณภาพ ที่ประชาชนจะ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“เพิ่มสิทธิประโยชน์”</a:t>
            </a:r>
            <a:r>
              <a:rPr lang="en-US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rgbClr val="FFFF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07950" y="1557338"/>
          <a:ext cx="8785225" cy="389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801"/>
                <a:gridCol w="4573424"/>
              </a:tblGrid>
              <a:tr h="51825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นโยบายเดิม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ร่วมจ่าย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30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ยุคใหม่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5" marR="91435" marT="45731" marB="45731"/>
                </a:tc>
              </a:tr>
              <a:tr h="1781026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ผู้ป่วยไตวายเรื้อรังระยะสุดท้าย ได้รับการบริการ การร่วมจ่ายตามเกณฑ์ ตามสิทธิที่ต่างกันในแต่ละกองทุน และไม่เสมอภาค</a:t>
                      </a: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ผู้ป่วยไตวายเรื้อรังระยะสุดท้าย ทุกคน ทุกสิทธิ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ใช้หลักเกณฑ์เดียวกันในการขอรับบริการ รับการดูแลต่อเนื่อง ได้รับการประสานการรักษาเชื่อมโยงข้อมูลด้วยระบบ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on-line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แม้เปลี่ยนสิทธิ 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5" marR="91435" marT="45731" marB="45731"/>
                </a:tc>
              </a:tr>
              <a:tr h="1594859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ผู้ป่วยแต่ละสิทธิเข้าถึงบริการยาแตกต่าง โดยเฉพาะยาจำเป็นและราคาแพง </a:t>
                      </a: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ผู้ป่วยทุกคน ทุกสิทธิ ได้รับยาที่จำเป็นและราคาแพงอย่างเท่าเทียม ตามมาตรฐานการรักษาของประเทศ ได้รับยาทั่วถึง ตามความจำเป็นและทันการณ์</a:t>
                      </a:r>
                    </a:p>
                  </a:txBody>
                  <a:tcPr marL="91435" marR="91435" marT="45731" marB="45731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BCEF4-D9E0-4E1C-BA9F-2D5F7D6818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“30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บาทยุคใหม่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ทศวรรษคุณภาพ ที่ประชาชนจะ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“เพิ่มคุณภาพ การเข้าถึงบริการ”</a:t>
            </a:r>
            <a:r>
              <a:rPr lang="en-US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rgbClr val="FFFF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23850" y="1557338"/>
          <a:ext cx="8569325" cy="426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909"/>
                <a:gridCol w="4768416"/>
              </a:tblGrid>
              <a:tr h="51825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นโยบายเดิม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ร่วมจ่าย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30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ยุคใหม่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45731" marB="45731"/>
                </a:tc>
              </a:tr>
              <a:tr h="2438803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หากเจ็บป่วย จำเป็นต้องไปที่โรงพยาบาลใหญ่ และไกลบ้าน ทำให้ต้องหยุดงาน เสียเวลา เสียค่าจ่ายเดินทาง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รับบริการที่หน่วยบริการปฐมภูมิ/รพ.สต. ที่จะดูแล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อย่างใกล้ชิด ใกล้บ้านใกล้ใจ หากจำเป็นต้องรับการปรึกษาจากแพทย์ผู้เชี่ยวชาญ จะได้รับการปรึกษา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on-line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ผ่านระบบแพทย์ทางไกล (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Tele-Medicine)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รวดเร็ว ทันที โดยระบบจะครอบคลุมทั่วประเทศภายใน 2 ปี</a:t>
                      </a:r>
                      <a:endParaRPr lang="en-US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/>
                      <a:endParaRPr lang="th-TH" sz="1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45731" marB="45731"/>
                </a:tc>
              </a:tr>
              <a:tr h="1308557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การจัดอาหาร เพื่อผู้ป่วยโรงพยาบาล ตามปกติ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เน้นเพิ่มคุณภาพอาหารสุขภาพ สำหรับผู้ป่วย</a:t>
                      </a:r>
                    </a:p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ในโรงพยาบาล เพื่อคุณภาพชีวิตที่ดีขึ้น</a:t>
                      </a:r>
                    </a:p>
                  </a:txBody>
                  <a:tcPr marL="91436" marR="91436" marT="45731" marB="45731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D798-A863-4E67-9E47-BD84725F07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“30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บาทยุคใหม่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ทศวรรษคุณภาพ ที่ประชาชนจะ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“เพิ่มคุณภาพ การเข้าถึงบริการ”</a:t>
            </a:r>
            <a:r>
              <a:rPr lang="en-US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rgbClr val="FFFF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50825" y="1700213"/>
          <a:ext cx="8640763" cy="378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543"/>
                <a:gridCol w="4498220"/>
              </a:tblGrid>
              <a:tr h="518113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นโยบายเดิม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ร่วมจ่าย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30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ยุคใหม่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19" marB="45719"/>
                </a:tc>
              </a:tr>
              <a:tr h="1706706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ผู้ป่วยสูงอายุ ต้องเข้าคิวรับบริการ ในหน่วยบริการ รอนาน ไม่สะดวก (ไม่ได้แยกบริการสำหรับผู้ป่วยสูงอายุ)</a:t>
                      </a:r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ผู้ป่วย/ผู้สูงอายุ 70 ปี ได้รับบริการไม่ต้องรอคิวนาน ใน รพ. ของรัฐทุกแห่ง (มีช่องทางพิเศษสำหรับผู้สูงอายุ/จัดบริการอำนวยความสะดวก) ภายในปี 2555</a:t>
                      </a:r>
                      <a:endParaRPr lang="en-US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/>
                      <a:endParaRPr lang="th-TH" sz="1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19" marB="45719"/>
                </a:tc>
              </a:tr>
              <a:tr h="1562957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การจัดบริการสำหรับผู้ป่วยโรคเรื้อรัง เป็นไปตามระบบปกติ (ไม่ได้จัดระบบบริการเฉพาะสำหรับผู้ป่วยเรื้อรัง)</a:t>
                      </a:r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ประชาชนสามารถไปรับบริการได้ที่หน่วยบริการใกล้บ้าน (รพ.สต.) ทำให้สามารถประหยัดเวลาและค่าใช้จ่ายในครัวเรือนลดลงไม่น้อยกว่า 4 เท่าตัว</a:t>
                      </a:r>
                    </a:p>
                  </a:txBody>
                  <a:tcPr marL="91430" marR="91430" marT="45719" marB="45719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A9C6-06EB-402F-B08C-77A5C86F02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“30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บาทยุคใหม่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ทศวรรษคุณภาพ ที่ประชาชนจะ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“เพิ่มความสะดวก ได้รับการดูแล และ บริการอย่างทั่วถึง”</a:t>
            </a:r>
            <a:r>
              <a:rPr lang="en-US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rgbClr val="FFFF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50825" y="1628775"/>
          <a:ext cx="8640763" cy="395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543"/>
                <a:gridCol w="4498220"/>
              </a:tblGrid>
              <a:tr h="55118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นโยบายเดิม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ร่วมจ่าย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30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ยุคใหม่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31" marB="45731"/>
                </a:tc>
              </a:tr>
              <a:tr h="1691891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ประชาชนต้องลงทะเบียนเลือกหน่วยบริการประจำ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 เปลี่ยนหน่วยบริการได้ไม่เกินปีละ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ครั้ง</a:t>
                      </a:r>
                      <a:endParaRPr lang="en-US" sz="24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สามารถเปลี่ยนหน่วยบริการได้บ่อยขึ้น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เป็นปีละไม่เกิน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ครั้ง 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โดยเฉพาะกรณีเปลี่ยนถิ่นที่อยู่อาศัย สามารถเลือกเปลี่ยนหน่วยบริการประจำตามถิ่นที่อยู่ที่เปลี่ยนไป ได้สะดวกมากขึ้น</a:t>
                      </a:r>
                    </a:p>
                    <a:p>
                      <a:pPr algn="thaiDist"/>
                      <a:endParaRPr lang="th-TH" sz="9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26" marB="45726"/>
                </a:tc>
              </a:tr>
              <a:tr h="1712974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ลงทะเบียนสิทธิและเลือกหน่วยบริการประจำ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ต้องใช้หลักฐานหลายอย่าง (สำเนาบัตรประชาชน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ทะเบียนบ้าน สูติบัตร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ฯลฯ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ลงทะเบียนสิทธิหรือเปลี่ยนหน่วยบริการ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ใช้เพียงบัตรประชาชนหรือเอกสารที่ราชการออกให้ที่มีเลข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13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หลักแสดงเท่านั้น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26" marB="45726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D0CA7-4215-4BED-A53A-B1ECF22683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“30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บาทยุคใหม่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ทศวรรษคุณภาพ ที่ประชาชนจะ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endParaRPr lang="en-US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“เพิ่มความสะดวก ได้รับการดูแล และ บริการอย่างทั่วถึง”</a:t>
            </a:r>
            <a:r>
              <a:rPr lang="en-US" sz="4000" b="1" dirty="0" smtClean="0">
                <a:solidFill>
                  <a:srgbClr val="FFFF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rgbClr val="FFFF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50825" y="1557338"/>
          <a:ext cx="8640763" cy="35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544"/>
                <a:gridCol w="4498219"/>
              </a:tblGrid>
              <a:tr h="55104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นโยบายเดิม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ร่วมจ่าย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30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ยุคใหม่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/>
                </a:tc>
              </a:tr>
              <a:tr h="1320977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หน่วยบริการ ให้บริการผู้ป่วยนอกเวลาจำกัด ต้องรอนาน และ แออัด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22" marB="45722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รพ.รัฐทุกแห่ง (ตั้งแต่รพ ชุมชนขึ้นไป) เพิ่มเวลาบริการผู้ป่วยนอก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8.00-16.00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 ลดความแออัด </a:t>
                      </a:r>
                    </a:p>
                  </a:txBody>
                  <a:tcPr marL="91430" marR="91430" marT="45722" marB="45722"/>
                </a:tc>
              </a:tr>
              <a:tr h="1712550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การส่งเสริมสุขภาพ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ยังไม่ครบวงจร และ ไม่ครอบคลุมไม่ทุกกลุ่มอายุ 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5722" marB="45722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ส่งเสริมสุขภาพเชิงรุก  เริ่มแต่คัดกรองความเสี่ยง แนะนำการดูแลสุขภาพ ป้องกันโรคเรื้อรัง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สนับสนุนและรณรงค์การเพิ่มพื้นที่สุขภาพ ให้กับประชาชนทุกกลุ่มทุกวัย (เด็ก ผู้ใหญ่ สูงอายุ)</a:t>
                      </a:r>
                    </a:p>
                  </a:txBody>
                  <a:tcPr marL="91430" marR="91430" marT="45722" marB="45722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6D767-51F8-4AF9-85F7-EC4672D65A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bg1"/>
                </a:solidFill>
              </a:rPr>
              <a:t>ผู้ที่จะได้รับยกเว้นการร่วมจ่าย </a:t>
            </a:r>
            <a:r>
              <a:rPr lang="en-US" dirty="0" smtClean="0">
                <a:solidFill>
                  <a:schemeClr val="bg1"/>
                </a:solidFill>
              </a:rPr>
              <a:t>30</a:t>
            </a:r>
            <a:r>
              <a:rPr lang="th-TH" dirty="0" smtClean="0">
                <a:solidFill>
                  <a:schemeClr val="bg1"/>
                </a:solidFill>
              </a:rPr>
              <a:t> บาท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578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175125"/>
          </a:xfrm>
        </p:spPr>
        <p:txBody>
          <a:bodyPr/>
          <a:lstStyle/>
          <a:p>
            <a:pPr eaLnBrk="1" hangingPunct="1"/>
            <a:r>
              <a:rPr lang="th-TH" smtClean="0"/>
              <a:t>ผู้ที่เข้ารับบริการด้านการสร้างเสริมสุขภาพ การป้องกันโรค การเข้ารับบริการกรณีเจ็บป่วยฉุกเฉินวิกฤติ</a:t>
            </a:r>
            <a:r>
              <a:rPr lang="en-US" smtClean="0"/>
              <a:t>/</a:t>
            </a:r>
            <a:r>
              <a:rPr lang="th-TH" smtClean="0"/>
              <a:t>ฉุกเฉินเร่งด่วน หรือเข้ารับบริการในหน่วยบริการระดับต่ำกว่าโรงพยาบาลชุมชน </a:t>
            </a:r>
            <a:r>
              <a:rPr lang="th-TH" b="0" smtClean="0"/>
              <a:t>เป็นไปตามประกาศคณะกรรมการหลักประกันฯ เรื่อง การร่วมจ่ายค่าบริการ พ.ศ.</a:t>
            </a:r>
            <a:r>
              <a:rPr lang="en-US" b="0" smtClean="0"/>
              <a:t>2555</a:t>
            </a:r>
            <a:r>
              <a:rPr lang="th-TH" b="0" smtClean="0"/>
              <a:t> </a:t>
            </a:r>
            <a:endParaRPr lang="en-US" b="0" smtClean="0"/>
          </a:p>
          <a:p>
            <a:pPr eaLnBrk="1" hangingPunct="1">
              <a:buFont typeface="Arial" charset="0"/>
              <a:buNone/>
            </a:pPr>
            <a:endParaRPr lang="en-US" sz="1000" smtClean="0"/>
          </a:p>
          <a:p>
            <a:pPr eaLnBrk="1" hangingPunct="1"/>
            <a:r>
              <a:rPr lang="th-TH" smtClean="0"/>
              <a:t>บุคคลผู้ยากไร้ หรือบุคคลอื่นที่รัฐมนตรีว่าการกระทรวงสาธารณสุขประกาศกำหนด </a:t>
            </a:r>
            <a:r>
              <a:rPr lang="en-US" smtClean="0"/>
              <a:t>&gt;&gt; </a:t>
            </a:r>
            <a:r>
              <a:rPr lang="th-TH" b="0" smtClean="0"/>
              <a:t>ตามประกาศกระทรวงสาธารณสุข เรื่อง บุคคลที่ไม่ต้องจ่ายค่าบริการ พ</a:t>
            </a:r>
            <a:r>
              <a:rPr lang="en-US" b="0" smtClean="0"/>
              <a:t>.</a:t>
            </a:r>
            <a:r>
              <a:rPr lang="th-TH" b="0" smtClean="0"/>
              <a:t>ศ</a:t>
            </a:r>
            <a:r>
              <a:rPr lang="en-US" b="0" smtClean="0"/>
              <a:t>.2555</a:t>
            </a:r>
            <a:r>
              <a:rPr lang="th-TH" b="0" smtClean="0"/>
              <a:t> 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th-TH" smtClean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8F5D-155D-47C7-8DEA-BF83817516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tabLst>
                <a:tab pos="2332038" algn="l"/>
              </a:tabLst>
              <a:defRPr/>
            </a:pPr>
            <a:r>
              <a:rPr lang="th-TH" sz="3600" dirty="0" smtClean="0">
                <a:solidFill>
                  <a:schemeClr val="bg1"/>
                </a:solidFill>
              </a:rPr>
              <a:t>ข้อมูลผู้ที่จะได้รับยกเว้นการร่วม</a:t>
            </a:r>
            <a:r>
              <a:rPr lang="th-TH" sz="3600" dirty="0" smtClean="0">
                <a:solidFill>
                  <a:schemeClr val="bg1"/>
                </a:solidFill>
              </a:rPr>
              <a:t>จ่ายจังหวัดพระนครศรีอยุธยา                 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2316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สัดส่วน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(%)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</a:tr>
              <a:tr h="579041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กลุ่มร่วมจ่าย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dirty="0" smtClean="0">
                          <a:latin typeface="TH SarabunIT๙" pitchFamily="34" charset="-34"/>
                          <a:cs typeface="TH SarabunIT๙" pitchFamily="34" charset="-34"/>
                        </a:rPr>
                        <a:t>248,524</a:t>
                      </a:r>
                      <a:endParaRPr lang="en-US" sz="32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dirty="0" smtClean="0">
                          <a:latin typeface="TH SarabunIT๙" pitchFamily="34" charset="-34"/>
                          <a:cs typeface="TH SarabunIT๙" pitchFamily="34" charset="-34"/>
                        </a:rPr>
                        <a:t>48.97</a:t>
                      </a:r>
                      <a:endParaRPr lang="en-US" sz="32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09" marB="45709"/>
                </a:tc>
              </a:tr>
              <a:tr h="579041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กลุ่มที่ได้รับยกเว้น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dirty="0" smtClean="0">
                          <a:latin typeface="TH SarabunIT๙" pitchFamily="34" charset="-34"/>
                          <a:cs typeface="TH SarabunIT๙" pitchFamily="34" charset="-34"/>
                        </a:rPr>
                        <a:t>258,940</a:t>
                      </a:r>
                      <a:endParaRPr lang="en-US" sz="32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dirty="0" smtClean="0">
                          <a:latin typeface="TH SarabunIT๙" pitchFamily="34" charset="-34"/>
                          <a:cs typeface="TH SarabunIT๙" pitchFamily="34" charset="-34"/>
                        </a:rPr>
                        <a:t>51.03</a:t>
                      </a:r>
                      <a:endParaRPr lang="en-US" sz="32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09" marB="45709"/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507,464</a:t>
                      </a:r>
                      <a:endParaRPr lang="en-US" sz="32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๑๐๐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๐๐</a:t>
                      </a:r>
                      <a:endParaRPr lang="en-US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  <p:sp>
        <p:nvSpPr>
          <p:cNvPr id="25624" name="TextBox 5"/>
          <p:cNvSpPr txBox="1">
            <a:spLocks noChangeArrowheads="1"/>
          </p:cNvSpPr>
          <p:nvPr/>
        </p:nvSpPr>
        <p:spPr bwMode="auto">
          <a:xfrm>
            <a:off x="395288" y="5013325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ศูนย์ทะเบียน สำนักงานหลักประกันสุขภาพแห่งชาติ</a:t>
            </a:r>
            <a:endParaRPr 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25" name="TextBox 6"/>
          <p:cNvSpPr txBox="1">
            <a:spLocks noChangeArrowheads="1"/>
          </p:cNvSpPr>
          <p:nvPr/>
        </p:nvSpPr>
        <p:spPr bwMode="auto">
          <a:xfrm>
            <a:off x="5867400" y="1412875"/>
            <a:ext cx="2686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เดือนสิงหาคม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๒๕๕๕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A586A-E45C-4297-AAE7-D6C17B293C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5329</TotalTime>
  <Words>1367</Words>
  <Application>Microsoft Office PowerPoint</Application>
  <PresentationFormat>นำเสนอทางหน้าจอ (4:3)</PresentationFormat>
  <Paragraphs>136</Paragraphs>
  <Slides>19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ที่มา :  นโยบายรัฐบาล และมติคณะกรรมการหลักประกันสุขภาพแห่งชาติ                                                                    เมื่อ 10 กรกฎาคม 2555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ผู้ที่จะได้รับยกเว้นการร่วมจ่าย 30 บาท</vt:lpstr>
      <vt:lpstr>ข้อมูลผู้ที่จะได้รับยกเว้นการร่วมจ่ายจังหวัดพระนครศรีอยุธยา                  </vt:lpstr>
      <vt:lpstr>บุคคลผู้ยากไร้ หรือบุคคลอื่นที่รัฐมนตรีว่าการกระทรวงสาธารณสุขประกาศกำหนด ประกอบด้วย</vt:lpstr>
      <vt:lpstr>บุคคลผู้ยากไร้ หรือบุคคลอื่นที่รัฐมนตรีว่าการกระทรวงสาธารณสุขประกาศกำหนด ประกอบด้วย</vt:lpstr>
      <vt:lpstr>บุคคลผู้ยากไร้ หรือบุคคลอื่นที่รัฐมนตรีว่าการกระทรวงสาธารณสุขประกาศกำหนด ประกอบด้วย</vt:lpstr>
      <vt:lpstr>บุคคลผู้ยากไร้ หรือบุคคลอื่นที่รัฐมนตรีว่าการกระทรวงสาธารณสุขประกาศกำหนด ประกอบด้วย</vt:lpstr>
      <vt:lpstr>แผนการสื่อสารประชาสัมพันธ์ ระหว่าง ๑๕ สิงหาคม – ๓๐ กันยายน ๒๕๕๕</vt:lpstr>
      <vt:lpstr>แผนการสื่อสารประชาสัมพันธ์ ระหว่าง ๑๕ สิงหาคม – ๓๐ กันยายน ๒๕๕๕</vt:lpstr>
      <vt:lpstr>ภาพนิ่ง 16</vt:lpstr>
      <vt:lpstr>ภาพนิ่ง 17</vt:lpstr>
      <vt:lpstr>ภาพนิ่ง 18</vt:lpstr>
      <vt:lpstr>ภาพนิ่ง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 คณะกรรมการประสานความร่วมมือระหว่าง  3 กองทุน ในการพัฒนาระบบบริการสาธารณสุข ครั้งที่ 11 (1/2555)</dc:title>
  <dc:creator>waraporn.s</dc:creator>
  <cp:lastModifiedBy>siam</cp:lastModifiedBy>
  <cp:revision>405</cp:revision>
  <dcterms:created xsi:type="dcterms:W3CDTF">2012-02-19T15:00:53Z</dcterms:created>
  <dcterms:modified xsi:type="dcterms:W3CDTF">2012-09-04T02:52:48Z</dcterms:modified>
</cp:coreProperties>
</file>